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6" r:id="rId3"/>
    <p:sldId id="283" r:id="rId4"/>
    <p:sldId id="267" r:id="rId5"/>
    <p:sldId id="268" r:id="rId6"/>
    <p:sldId id="285" r:id="rId7"/>
    <p:sldId id="269" r:id="rId8"/>
    <p:sldId id="284" r:id="rId9"/>
    <p:sldId id="270" r:id="rId10"/>
    <p:sldId id="260" r:id="rId11"/>
    <p:sldId id="278" r:id="rId12"/>
    <p:sldId id="279" r:id="rId13"/>
    <p:sldId id="280" r:id="rId14"/>
    <p:sldId id="257" r:id="rId15"/>
    <p:sldId id="265" r:id="rId16"/>
    <p:sldId id="266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0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1C2858-346B-4A3C-95C4-8906859064A5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11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07E1-F417-40AF-9CA1-94240A4848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F933-5B86-4434-A55B-C0692340AFC0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1A31-0D3C-4373-B0A4-4C1F37629E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 verbindingslijn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Gelijkbenige driehoek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 verbindingslijn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CB9-52A2-4D7F-ABC9-823545EC95E7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D213-C52E-4089-A4A9-CB22902A3D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146C-350C-4BAB-BC48-0163F8667941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1B08-216B-4CB6-9EBA-3BFBCC3A96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2EF2-1016-442E-B0A6-F8D2CC7A490E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BC77-8A10-48B0-8352-93A30A5F33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E09D-5AD2-4D3B-8207-EBD33C78E75B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243F-1033-4FB3-808B-8F81F4E471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D19E-B2BA-4754-987D-2B6144F2778A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A49-580F-447A-8235-BC5AF7A7FB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20C1-35C0-4AB3-A47B-93F247C4DE2C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22D8-D0D4-4EF1-B8F7-8A2F47718C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 verbindingslijn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Gelijkbenige driehoe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EE62-4AB8-4ACC-B99C-B6F19817CFD4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BE52-9032-4F99-B0FB-3C42999BC6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hte verbindingslijn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Gelijkbenige driehoek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D714-6277-4421-80BD-08E3BB318422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6A9E-7064-4B62-A187-375402F9E8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F8C6-04A6-43A3-85A4-5F12B3C7313C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834C-AC01-427B-AFE9-0AE597ECEB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9EDC6-894E-4557-8195-ED7253CFDE74}" type="datetimeFigureOut">
              <a:rPr lang="nl-NL"/>
              <a:pPr>
                <a:defRPr/>
              </a:pPr>
              <a:t>20-12-2016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EB5357-9012-4A9B-973C-0F91F9BC8B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698" r:id="rId4"/>
    <p:sldLayoutId id="2147483699" r:id="rId5"/>
    <p:sldLayoutId id="2147483703" r:id="rId6"/>
    <p:sldLayoutId id="2147483704" r:id="rId7"/>
    <p:sldLayoutId id="2147483705" r:id="rId8"/>
    <p:sldLayoutId id="2147483706" r:id="rId9"/>
    <p:sldLayoutId id="2147483700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TJWs9kwt0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://youtu.be/o9Q1JMfZXO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sz="3200" dirty="0">
                <a:solidFill>
                  <a:schemeClr val="tx1"/>
                </a:solidFill>
              </a:rPr>
              <a:t>Taak 5 - Al die labformulieren!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/>
          </a:p>
        </p:txBody>
      </p:sp>
      <p:pic>
        <p:nvPicPr>
          <p:cNvPr id="9220" name="Afbeelding 7" descr="invull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448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13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b="0" dirty="0">
                <a:latin typeface="+mj-lt"/>
              </a:rPr>
              <a:t>Laboratoriumformulieren</a:t>
            </a:r>
          </a:p>
        </p:txBody>
      </p:sp>
      <p:sp>
        <p:nvSpPr>
          <p:cNvPr id="14339" name="Tijdelijke aanduiding voor tekst 4"/>
          <p:cNvSpPr>
            <a:spLocks noGrp="1"/>
          </p:cNvSpPr>
          <p:nvPr>
            <p:ph type="body" idx="2"/>
          </p:nvPr>
        </p:nvSpPr>
        <p:spPr>
          <a:xfrm>
            <a:off x="457200" y="1268413"/>
            <a:ext cx="7859713" cy="48577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nl-NL" dirty="0"/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nl-NL" sz="2400" dirty="0"/>
              <a:t>Belangrijk: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nl-NL" sz="2400" dirty="0"/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/>
              <a:t>Begrijpen van het formulier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/>
              <a:t>Nauwkeurig en netjes invullen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/>
              <a:t>Patiënt kunnen informeren over: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het onderzoek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waar het onderzoek dient te gebeuren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meenemen identificatiebewijs en zorgpas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evt. welke voorbereiding nodig is (bijv. nuchter)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evt. hoe materiaal verzameld moet worden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wanneer de uitslag er is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63" y="2071688"/>
            <a:ext cx="1698625" cy="20462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AGB-code</a:t>
            </a:r>
          </a:p>
        </p:txBody>
      </p:sp>
      <p:sp>
        <p:nvSpPr>
          <p:cNvPr id="15363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nl-NL" sz="2400"/>
              <a:t>AGB =</a:t>
            </a:r>
          </a:p>
          <a:p>
            <a:pPr lvl="1" eaLnBrk="1" hangingPunct="1"/>
            <a:r>
              <a:rPr lang="nl-NL" sz="2000" u="sng"/>
              <a:t>A</a:t>
            </a:r>
            <a:r>
              <a:rPr lang="nl-NL" sz="2000"/>
              <a:t>lgemeen </a:t>
            </a:r>
            <a:r>
              <a:rPr lang="nl-NL" sz="2000" u="sng"/>
              <a:t>G</a:t>
            </a:r>
            <a:r>
              <a:rPr lang="nl-NL" sz="2000"/>
              <a:t>egevens</a:t>
            </a:r>
            <a:r>
              <a:rPr lang="nl-NL" sz="2000" u="sng"/>
              <a:t>B</a:t>
            </a:r>
            <a:r>
              <a:rPr lang="nl-NL" sz="2000"/>
              <a:t>eheer Zorgverleners</a:t>
            </a:r>
          </a:p>
          <a:p>
            <a:pPr lvl="2" eaLnBrk="1" hangingPunct="1"/>
            <a:r>
              <a:rPr lang="nl-NL" sz="1600"/>
              <a:t>register waarin gegevens van zorgverleners in Nederland worden vastgelegd</a:t>
            </a:r>
          </a:p>
          <a:p>
            <a:pPr eaLnBrk="1" hangingPunct="1"/>
            <a:r>
              <a:rPr lang="nl-NL" sz="2400"/>
              <a:t>2 typen code:</a:t>
            </a:r>
          </a:p>
          <a:p>
            <a:pPr lvl="1" eaLnBrk="1" hangingPunct="1"/>
            <a:r>
              <a:rPr lang="nl-NL" sz="2000"/>
              <a:t>Zorgverlener</a:t>
            </a:r>
          </a:p>
          <a:p>
            <a:pPr lvl="1" eaLnBrk="1" hangingPunct="1"/>
            <a:r>
              <a:rPr lang="nl-NL" sz="2000"/>
              <a:t>Praktijk</a:t>
            </a:r>
          </a:p>
          <a:p>
            <a:pPr lvl="2" eaLnBrk="1" hangingPunct="1"/>
            <a:r>
              <a:rPr lang="nl-NL" sz="1600"/>
              <a:t>Voorbeeld: duopraktijk huisartsen. </a:t>
            </a:r>
          </a:p>
          <a:p>
            <a:pPr lvl="3" eaLnBrk="1" hangingPunct="1"/>
            <a:r>
              <a:rPr lang="nl-NL" sz="1200"/>
              <a:t>Eén code voor de praktijk </a:t>
            </a:r>
          </a:p>
          <a:p>
            <a:pPr lvl="3" eaLnBrk="1" hangingPunct="1"/>
            <a:r>
              <a:rPr lang="nl-NL" sz="1200"/>
              <a:t>Beide artsen hebben een eigen zorgverlenerscode</a:t>
            </a:r>
          </a:p>
          <a:p>
            <a:pPr eaLnBrk="1" hangingPunct="1"/>
            <a:r>
              <a:rPr lang="nl-NL" sz="2400"/>
              <a:t>Codevermelding op:</a:t>
            </a:r>
          </a:p>
          <a:p>
            <a:pPr lvl="1" eaLnBrk="1" hangingPunct="1"/>
            <a:r>
              <a:rPr lang="nl-NL" sz="2000"/>
              <a:t>Formulieren</a:t>
            </a:r>
          </a:p>
          <a:p>
            <a:pPr lvl="1" eaLnBrk="1" hangingPunct="1"/>
            <a:r>
              <a:rPr lang="nl-NL" sz="2000"/>
              <a:t>Declaraties</a:t>
            </a:r>
          </a:p>
          <a:p>
            <a:pPr eaLnBrk="1" hangingPunct="1"/>
            <a:endParaRPr lang="nl-NL" sz="2400"/>
          </a:p>
          <a:p>
            <a:pPr eaLnBrk="1" hangingPunct="1">
              <a:buFont typeface="Arial" pitchFamily="34" charset="0"/>
              <a:buNone/>
            </a:pPr>
            <a:endParaRPr lang="nl-NL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AGB-code</a:t>
            </a:r>
          </a:p>
        </p:txBody>
      </p:sp>
      <p:sp>
        <p:nvSpPr>
          <p:cNvPr id="16387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nl-NL" sz="2400"/>
              <a:t>De AGB-zorgverlenerscode is opgebouwd uit 8 cijfers:</a:t>
            </a:r>
          </a:p>
          <a:p>
            <a:pPr lvl="1" eaLnBrk="1" hangingPunct="1"/>
            <a:r>
              <a:rPr lang="nl-NL" sz="2000"/>
              <a:t>ZZ-VVVVVV </a:t>
            </a:r>
          </a:p>
          <a:p>
            <a:pPr lvl="1" eaLnBrk="1" hangingPunct="1"/>
            <a:r>
              <a:rPr lang="nl-NL" sz="2000"/>
              <a:t>ZZ = zorgverlenerssoort: 01 = huisarts en 03 = medisch specialist. De overige 6 posities zijn een volgnummer (VVVVVV). De totale combinatie van 8 posities is uniek.</a:t>
            </a:r>
          </a:p>
          <a:p>
            <a:pPr eaLnBrk="1" hangingPunct="1"/>
            <a:endParaRPr lang="nl-NL" sz="2400"/>
          </a:p>
          <a:p>
            <a:pPr eaLnBrk="1" hangingPunct="1"/>
            <a:r>
              <a:rPr lang="nl-NL" sz="2400"/>
              <a:t>De AGB-praktijkcode is opgebouwd uit 7 cijfers:</a:t>
            </a:r>
          </a:p>
          <a:p>
            <a:pPr lvl="1" eaLnBrk="1" hangingPunct="1"/>
            <a:r>
              <a:rPr lang="nl-NL" sz="2000"/>
              <a:t>PP-VVVVV</a:t>
            </a:r>
          </a:p>
          <a:p>
            <a:pPr lvl="1" eaLnBrk="1" hangingPunct="1"/>
            <a:r>
              <a:rPr lang="nl-NL" sz="2000"/>
              <a:t>PP = praktijksoort (PP) : 01 = huisartsenpraktijk en 02 = apotheek. De overige 5 posities zijn een volgnummer (VVVVV).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Formulieren invullen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Formulier </a:t>
            </a:r>
            <a:r>
              <a:rPr lang="nl-NL" dirty="0" err="1"/>
              <a:t>Certe</a:t>
            </a:r>
            <a:r>
              <a:rPr lang="nl-NL" dirty="0"/>
              <a:t> </a:t>
            </a:r>
            <a:r>
              <a:rPr lang="nl-NL" dirty="0" err="1"/>
              <a:t>klinisch-chemisch</a:t>
            </a:r>
            <a:endParaRPr lang="nl-NL" dirty="0"/>
          </a:p>
        </p:txBody>
      </p:sp>
      <p:sp>
        <p:nvSpPr>
          <p:cNvPr id="1843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l-NL" sz="2400" u="sng"/>
              <a:t>Voorzijde</a:t>
            </a:r>
          </a:p>
          <a:p>
            <a:pPr eaLnBrk="1" hangingPunct="1">
              <a:buFont typeface="Arial" pitchFamily="34" charset="0"/>
              <a:buNone/>
            </a:pPr>
            <a:endParaRPr lang="nl-NL" sz="2400"/>
          </a:p>
          <a:p>
            <a:pPr eaLnBrk="1" hangingPunct="1">
              <a:buFont typeface="Arial" pitchFamily="34" charset="0"/>
              <a:buNone/>
            </a:pPr>
            <a:r>
              <a:rPr lang="nl-NL" sz="2400"/>
              <a:t>Rubricering in soort onderzoek </a:t>
            </a:r>
          </a:p>
          <a:p>
            <a:pPr lvl="1" eaLnBrk="1" hangingPunct="1"/>
            <a:r>
              <a:rPr lang="nl-NL" sz="2000"/>
              <a:t>Bloed</a:t>
            </a:r>
          </a:p>
          <a:p>
            <a:pPr lvl="2" eaLnBrk="1" hangingPunct="1"/>
            <a:r>
              <a:rPr lang="nl-NL" sz="1600"/>
              <a:t>hematologie</a:t>
            </a:r>
          </a:p>
          <a:p>
            <a:pPr lvl="2" eaLnBrk="1" hangingPunct="1"/>
            <a:r>
              <a:rPr lang="nl-NL" sz="1600"/>
              <a:t>klinische chemie</a:t>
            </a:r>
          </a:p>
          <a:p>
            <a:pPr lvl="2" eaLnBrk="1" hangingPunct="1"/>
            <a:r>
              <a:rPr lang="nl-NL" sz="1600"/>
              <a:t>bacteriologie/serologie </a:t>
            </a:r>
          </a:p>
          <a:p>
            <a:pPr lvl="3" eaLnBrk="1" hangingPunct="1"/>
            <a:r>
              <a:rPr lang="nl-NL" sz="1200"/>
              <a:t>N.B.  Bacteriologie/serologie : LabNoord neemt bloed af en Lab Infectieziekten doet onderzoek</a:t>
            </a:r>
          </a:p>
          <a:p>
            <a:pPr lvl="2" eaLnBrk="1" hangingPunct="1"/>
            <a:r>
              <a:rPr lang="nl-NL" sz="1600"/>
              <a:t>geneesmiddelen</a:t>
            </a:r>
          </a:p>
          <a:p>
            <a:pPr lvl="1" eaLnBrk="1" hangingPunct="1"/>
            <a:r>
              <a:rPr lang="nl-NL" sz="2000"/>
              <a:t>Urine</a:t>
            </a:r>
          </a:p>
          <a:p>
            <a:pPr lvl="1" eaLnBrk="1" hangingPunct="1"/>
            <a:r>
              <a:rPr lang="nl-NL" sz="2000"/>
              <a:t>Feces</a:t>
            </a:r>
          </a:p>
          <a:p>
            <a:pPr lvl="1" eaLnBrk="1" hangingPunct="1"/>
            <a:r>
              <a:rPr lang="nl-NL" sz="2000"/>
              <a:t>Fertiliteit</a:t>
            </a:r>
            <a:endParaRPr lang="nl-NL" sz="1600"/>
          </a:p>
          <a:p>
            <a:pPr eaLnBrk="1" hangingPunct="1">
              <a:buFont typeface="Arial" pitchFamily="34" charset="0"/>
              <a:buNone/>
            </a:pPr>
            <a:endParaRPr lang="nl-NL" sz="2400"/>
          </a:p>
          <a:p>
            <a:pPr eaLnBrk="1" hangingPunct="1">
              <a:buFont typeface="Arial" pitchFamily="34" charset="0"/>
              <a:buNone/>
            </a:pPr>
            <a:endParaRPr 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Formulier </a:t>
            </a:r>
            <a:r>
              <a:rPr lang="nl-NL" dirty="0" err="1"/>
              <a:t>Certe</a:t>
            </a:r>
            <a:r>
              <a:rPr lang="nl-NL" dirty="0"/>
              <a:t> </a:t>
            </a:r>
            <a:r>
              <a:rPr lang="nl-NL" dirty="0" err="1"/>
              <a:t>klinisch-chemisch</a:t>
            </a:r>
            <a:endParaRPr lang="nl-NL" dirty="0"/>
          </a:p>
        </p:txBody>
      </p:sp>
      <p:sp>
        <p:nvSpPr>
          <p:cNvPr id="12291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u="sng"/>
              <a:t>Achterzijde</a:t>
            </a:r>
            <a:endParaRPr lang="nl-NL" sz="240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40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/>
              <a:t>Probleem Georiënteerd Onderzoek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000"/>
              <a:t>Onderzoeken om een bepaalde diagnose te kunnen stellen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nl-NL" sz="1600"/>
              <a:t>Voorbeeld: vermoeden bloedarmoede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charset="0"/>
              <a:buNone/>
              <a:defRPr/>
            </a:pPr>
            <a:r>
              <a:rPr lang="nl-NL" sz="1600"/>
              <a:t>	Bloedarmoede = anemie &gt; Hb en MCV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000"/>
              <a:t>Onderzoeken die gedaan worden als een diagnose is gesteld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nl-NL" sz="1600"/>
              <a:t>Voorbeeld: Hypertensie (bovenste 2 vakjes &gt; bloedonderzoek + urineonderzoek)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000"/>
              <a:t>Onderzoeken die gedaan worden bij de controle van een ziektebeeld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nl-NL" sz="1600"/>
              <a:t>Voorbeeld: Diabetes Mellitus type 2 (3-maandelijkse en jaarlijkse controle!)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40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/>
              <a:t>Voordeel: niet te veel en niet te weinig aan onderzoek aanvragen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Uitstrijk baarmoederhals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3600" dirty="0"/>
              <a:t>Bevolkingsonderzoek op baarmoederhalskanker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30-60 jaar, 1x per 5 jaar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Patiënt krijgt oproep (incl. formulier) van Bevolkingsonderzoek Noord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Niet het onderzoek uitvoeren </a:t>
            </a:r>
            <a:r>
              <a:rPr lang="nl-NL" dirty="0" err="1"/>
              <a:t>i.g.v</a:t>
            </a:r>
            <a:r>
              <a:rPr lang="nl-NL" dirty="0"/>
              <a:t>.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Zwangerschap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6 maanden na bevalling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Menstruatie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Uitvoering door DA, POH, arts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3600" dirty="0"/>
              <a:t>Medische indicatie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bijv. bloedverlies na de menopauze, </a:t>
            </a:r>
            <a:r>
              <a:rPr lang="nl-NL" dirty="0" err="1"/>
              <a:t>DES-dochter</a:t>
            </a:r>
            <a:endParaRPr lang="nl-NL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Uitvoering door arts (HA, gynaecoloog)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Formulier van </a:t>
            </a:r>
            <a:r>
              <a:rPr lang="nl-NL" dirty="0" err="1"/>
              <a:t>PA-lab</a:t>
            </a:r>
            <a:r>
              <a:rPr lang="nl-NL" dirty="0"/>
              <a:t> waar het uitstrijkje heen wordt gestuurd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/>
              <a:t>	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Film</a:t>
            </a:r>
            <a:r>
              <a:rPr lang="nl-NL" dirty="0"/>
              <a:t> medisch microbioloog</a:t>
            </a:r>
          </a:p>
        </p:txBody>
      </p:sp>
    </p:spTree>
    <p:extLst>
      <p:ext uri="{BB962C8B-B14F-4D97-AF65-F5344CB8AC3E}">
        <p14:creationId xmlns:p14="http://schemas.microsoft.com/office/powerpoint/2010/main" val="191485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Soorten Laboratoria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endParaRPr lang="nl-NL" sz="14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err="1"/>
              <a:t>Klinisch-chemisch</a:t>
            </a:r>
            <a:r>
              <a:rPr lang="nl-NL" b="1" dirty="0"/>
              <a:t> laboratorium </a:t>
            </a:r>
            <a:r>
              <a:rPr lang="nl-NL" dirty="0"/>
              <a:t>		</a:t>
            </a:r>
            <a:endParaRPr lang="nl-NL" sz="14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/>
              <a:t>Microbiologisch laboratorium</a:t>
            </a:r>
            <a:endParaRPr lang="nl-NL" sz="1400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/>
              <a:t>Cytologisch en Pathologisch laboratorium </a:t>
            </a:r>
            <a:r>
              <a:rPr lang="nl-NL" dirty="0"/>
              <a:t>(kortweg: </a:t>
            </a:r>
            <a:r>
              <a:rPr lang="nl-NL" dirty="0" err="1"/>
              <a:t>PA-lab</a:t>
            </a:r>
            <a:r>
              <a:rPr lang="nl-NL" dirty="0"/>
              <a:t>)</a:t>
            </a: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nl-NL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err="1"/>
              <a:t>Klinisch-chemisch</a:t>
            </a:r>
            <a:r>
              <a:rPr lang="nl-NL" b="1" dirty="0"/>
              <a:t> laboratorium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r>
              <a:rPr lang="nl-NL" dirty="0"/>
              <a:t>		</a:t>
            </a: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u="sng" dirty="0"/>
              <a:t>Afname</a:t>
            </a:r>
            <a:r>
              <a:rPr lang="nl-NL" dirty="0"/>
              <a:t> van bloed</a:t>
            </a:r>
            <a:endParaRPr lang="nl-NL" sz="12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bloed, urine, feces, sperma</a:t>
            </a:r>
            <a:endParaRPr lang="nl-NL" sz="1200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Voorbeeld: </a:t>
            </a:r>
            <a:r>
              <a:rPr lang="nl-NL" dirty="0" err="1"/>
              <a:t>Certe</a:t>
            </a:r>
            <a:r>
              <a:rPr lang="nl-NL" dirty="0"/>
              <a:t> (vroeger: Lab Noord) </a:t>
            </a:r>
            <a:endParaRPr lang="nl-NL" sz="11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nl-NL" b="1" dirty="0" err="1">
                <a:solidFill>
                  <a:schemeClr val="bg1"/>
                </a:solidFill>
              </a:rPr>
              <a:t>Klinisch-chemisch</a:t>
            </a:r>
            <a:r>
              <a:rPr lang="nl-NL" b="1" dirty="0">
                <a:solidFill>
                  <a:schemeClr val="bg1"/>
                </a:solidFill>
              </a:rPr>
              <a:t> laboratorium</a:t>
            </a:r>
          </a:p>
        </p:txBody>
      </p:sp>
      <p:sp>
        <p:nvSpPr>
          <p:cNvPr id="1126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928688" y="1500188"/>
            <a:ext cx="7858125" cy="4357687"/>
          </a:xfrm>
        </p:spPr>
        <p:txBody>
          <a:bodyPr/>
          <a:lstStyle/>
          <a:p>
            <a:pPr eaLnBrk="1" hangingPunct="1"/>
            <a:r>
              <a:rPr lang="nl-NL" sz="1800" dirty="0">
                <a:solidFill>
                  <a:schemeClr val="bg1"/>
                </a:solidFill>
              </a:rPr>
              <a:t>Naast </a:t>
            </a:r>
            <a:r>
              <a:rPr lang="nl-NL" sz="1800" dirty="0" err="1">
                <a:solidFill>
                  <a:schemeClr val="bg1"/>
                </a:solidFill>
              </a:rPr>
              <a:t>klinisch-chemisch</a:t>
            </a:r>
            <a:r>
              <a:rPr lang="nl-NL" sz="1800" dirty="0">
                <a:solidFill>
                  <a:schemeClr val="bg1"/>
                </a:solidFill>
              </a:rPr>
              <a:t> onderzoek doet </a:t>
            </a:r>
            <a:r>
              <a:rPr lang="nl-NL" sz="1800" dirty="0" err="1">
                <a:solidFill>
                  <a:schemeClr val="bg1"/>
                </a:solidFill>
              </a:rPr>
              <a:t>Certe</a:t>
            </a:r>
            <a:r>
              <a:rPr lang="nl-NL" sz="1800" dirty="0">
                <a:solidFill>
                  <a:schemeClr val="bg1"/>
                </a:solidFill>
              </a:rPr>
              <a:t> veel meer: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Ook: Microbiologisch laboratorium</a:t>
            </a:r>
            <a:endParaRPr lang="nl-NL" sz="105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Trombosedienst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Diabetesdienst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Astma/COPD 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Functieonderzoek, o.a.: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ECG’s</a:t>
            </a:r>
            <a:endParaRPr lang="nl-NL" sz="18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24-uurs bloeddrukmeting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audiometrie</a:t>
            </a:r>
            <a:endParaRPr lang="nl-NL" sz="18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Fundusfoto’s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2"/>
            <a:ext cx="4355976" cy="8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afbeelding 7" descr="logo cert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583" b="2583"/>
          <a:stretch>
            <a:fillRect/>
          </a:stretch>
        </p:blipFill>
        <p:spPr>
          <a:xfrm>
            <a:off x="395536" y="260648"/>
            <a:ext cx="2664741" cy="1382704"/>
          </a:xfrm>
        </p:spPr>
      </p:pic>
      <p:pic>
        <p:nvPicPr>
          <p:cNvPr id="9" name="Afbeelding 8" descr="auto ce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653136"/>
            <a:ext cx="26765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b="1" dirty="0"/>
              <a:t>Microbiologisch laboratorium</a:t>
            </a:r>
            <a:endParaRPr lang="nl-NL" sz="16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bloed (bloedgroepen; antistoffen)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urine, feces, sputum enz. (kweken en resistentiebepalingen)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nl-NL" sz="2800" dirty="0"/>
              <a:t>Op een Microbiologisch laboratorium wordt onderzoek verricht naar micro-organismen (bacteriën, schimmels, gisten, virussen en parasieten) die bij de mens infecties kunnen veroorzaken</a:t>
            </a:r>
            <a:r>
              <a:rPr lang="nl-NL" sz="1200" dirty="0"/>
              <a:t>.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Voorbeeld: </a:t>
            </a:r>
            <a:r>
              <a:rPr lang="nl-NL" dirty="0" err="1"/>
              <a:t>Certe</a:t>
            </a:r>
            <a:r>
              <a:rPr lang="nl-NL" dirty="0"/>
              <a:t> (vroeger: Laboratorium voor Infectieziekten)</a:t>
            </a:r>
            <a:endParaRPr lang="nl-NL" sz="11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268760"/>
            <a:ext cx="15001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428875"/>
            <a:ext cx="23685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24400"/>
            <a:ext cx="1714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322763"/>
            <a:ext cx="21431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3143250"/>
            <a:ext cx="2181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kstvak 7"/>
          <p:cNvSpPr txBox="1">
            <a:spLocks noChangeArrowheads="1"/>
          </p:cNvSpPr>
          <p:nvPr/>
        </p:nvSpPr>
        <p:spPr bwMode="auto">
          <a:xfrm>
            <a:off x="3203848" y="2492897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>
                <a:hlinkClick r:id="rId7"/>
              </a:rPr>
              <a:t>http://youtu.be/o9Q1JMfZXOY</a:t>
            </a:r>
            <a:endParaRPr lang="nl-NL" dirty="0"/>
          </a:p>
          <a:p>
            <a:endParaRPr lang="nl-NL" dirty="0"/>
          </a:p>
        </p:txBody>
      </p:sp>
      <p:pic>
        <p:nvPicPr>
          <p:cNvPr id="9" name="Afbeelding 8" descr="logo ce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332656"/>
            <a:ext cx="3028950" cy="16573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851920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Microbiologisch laboratorium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/>
              <a:t>Cytologisch en Pathologisch laboratorium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r>
              <a:rPr lang="nl-NL" dirty="0"/>
              <a:t>kortweg: </a:t>
            </a:r>
            <a:r>
              <a:rPr lang="nl-NL" dirty="0" err="1"/>
              <a:t>PA-lab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cellen = cytologie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(bijv. uitstrijkje baarmoedermond)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weefsels  = histologie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(bijv. moedervlek)</a:t>
            </a:r>
            <a:endParaRPr lang="nl-NL" sz="9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Obductie = Lijkschouwing</a:t>
            </a:r>
            <a:endParaRPr lang="nl-NL" sz="1200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Voorbeeld: </a:t>
            </a:r>
            <a:r>
              <a:rPr lang="nl-NL" dirty="0" err="1"/>
              <a:t>PA-lab</a:t>
            </a:r>
            <a:r>
              <a:rPr lang="nl-NL" dirty="0"/>
              <a:t> Martiniziekenhuis</a:t>
            </a:r>
            <a:endParaRPr lang="nl-NL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Cytologisch en Pathologisch lab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85875"/>
            <a:ext cx="2500313" cy="1730375"/>
          </a:xfr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500563"/>
            <a:ext cx="21828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62288"/>
            <a:ext cx="25003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orsprong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orsprong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1215</TotalTime>
  <Words>355</Words>
  <Application>Microsoft Office PowerPoint</Application>
  <PresentationFormat>Diavoorstelling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Gill Sans MT</vt:lpstr>
      <vt:lpstr>Wingdings</vt:lpstr>
      <vt:lpstr>Wingdings 3</vt:lpstr>
      <vt:lpstr>Oorsprong</vt:lpstr>
      <vt:lpstr>PowerPoint-presentatie</vt:lpstr>
      <vt:lpstr>PowerPoint-presentatie</vt:lpstr>
      <vt:lpstr>Soorten Laboratoria</vt:lpstr>
      <vt:lpstr>Klinisch-chemisch laboratorium</vt:lpstr>
      <vt:lpstr>Klinisch-chemisch laboratorium</vt:lpstr>
      <vt:lpstr>Microbiologisch laboratorium</vt:lpstr>
      <vt:lpstr>PowerPoint-presentatie</vt:lpstr>
      <vt:lpstr>Cytologisch en Pathologisch laboratorium</vt:lpstr>
      <vt:lpstr>Cytologisch en Pathologisch lab</vt:lpstr>
      <vt:lpstr>Laboratoriumformulieren</vt:lpstr>
      <vt:lpstr>AGB-code</vt:lpstr>
      <vt:lpstr>AGB-code</vt:lpstr>
      <vt:lpstr>Formulieren invullen</vt:lpstr>
      <vt:lpstr>Formulier Certe klinisch-chemisch</vt:lpstr>
      <vt:lpstr>Formulier Certe klinisch-chemisch</vt:lpstr>
      <vt:lpstr>Uitstrijk baarmoederhals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Laboratoriumformulieren</dc:title>
  <dc:creator>Jacolien</dc:creator>
  <cp:lastModifiedBy>Rita de Vries-Ellen</cp:lastModifiedBy>
  <cp:revision>61</cp:revision>
  <dcterms:created xsi:type="dcterms:W3CDTF">2009-10-27T19:25:08Z</dcterms:created>
  <dcterms:modified xsi:type="dcterms:W3CDTF">2016-12-20T09:41:50Z</dcterms:modified>
</cp:coreProperties>
</file>